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32"/>
  </p:notesMasterIdLst>
  <p:handoutMasterIdLst>
    <p:handoutMasterId r:id="rId33"/>
  </p:handoutMasterIdLst>
  <p:sldIdLst>
    <p:sldId id="419" r:id="rId2"/>
    <p:sldId id="259" r:id="rId3"/>
    <p:sldId id="260" r:id="rId4"/>
    <p:sldId id="263" r:id="rId5"/>
    <p:sldId id="387" r:id="rId6"/>
    <p:sldId id="414" r:id="rId7"/>
    <p:sldId id="415" r:id="rId8"/>
    <p:sldId id="388" r:id="rId9"/>
    <p:sldId id="389" r:id="rId10"/>
    <p:sldId id="390" r:id="rId11"/>
    <p:sldId id="391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4" r:id="rId22"/>
    <p:sldId id="412" r:id="rId23"/>
    <p:sldId id="405" r:id="rId24"/>
    <p:sldId id="406" r:id="rId25"/>
    <p:sldId id="407" r:id="rId26"/>
    <p:sldId id="408" r:id="rId27"/>
    <p:sldId id="417" r:id="rId28"/>
    <p:sldId id="416" r:id="rId29"/>
    <p:sldId id="409" r:id="rId30"/>
    <p:sldId id="420" r:id="rId31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88" d="100"/>
          <a:sy n="88" d="100"/>
        </p:scale>
        <p:origin x="12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tr-TR" sz="1600" b="1"/>
              <a:t>Türkiye'de  Yeni TB Vaka Sayıları, 1990-2016</a:t>
            </a:r>
          </a:p>
        </c:rich>
      </c:tx>
      <c:layout>
        <c:manualLayout>
          <c:xMode val="edge"/>
          <c:yMode val="edge"/>
          <c:x val="0.3323645709334877"/>
          <c:y val="4.69280625636081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15970091117252"/>
          <c:y val="0.15478615071283094"/>
          <c:w val="0.84642968172667732"/>
          <c:h val="0.69450101832993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1"/>
              <c:layout>
                <c:manualLayout>
                  <c:x val="-4.4593088071348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B-44FD-8108-6FC4F6652C6F}"/>
                </c:ext>
              </c:extLst>
            </c:dLbl>
            <c:dLbl>
              <c:idx val="13"/>
              <c:layout>
                <c:manualLayout>
                  <c:x val="0"/>
                  <c:y val="1.086218601493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2B-44FD-8108-6FC4F6652C6F}"/>
                </c:ext>
              </c:extLst>
            </c:dLbl>
            <c:dLbl>
              <c:idx val="14"/>
              <c:layout>
                <c:manualLayout>
                  <c:x val="5.5478502080443829E-3"/>
                  <c:y val="3.40136054421762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2B-44FD-8108-6FC4F6652C6F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yeni!$A$5:$A$19</c:f>
              <c:numCache>
                <c:formatCode>General</c:formatCode>
                <c:ptCount val="1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yeni!$B$5:$B$19</c:f>
              <c:numCache>
                <c:formatCode>#,##0</c:formatCode>
                <c:ptCount val="15"/>
                <c:pt idx="0">
                  <c:v>24941</c:v>
                </c:pt>
                <c:pt idx="1">
                  <c:v>22127</c:v>
                </c:pt>
                <c:pt idx="2">
                  <c:v>17230</c:v>
                </c:pt>
                <c:pt idx="3">
                  <c:v>18753</c:v>
                </c:pt>
                <c:pt idx="4">
                  <c:v>18544</c:v>
                </c:pt>
                <c:pt idx="5">
                  <c:v>17781</c:v>
                </c:pt>
                <c:pt idx="6">
                  <c:v>16760</c:v>
                </c:pt>
                <c:pt idx="7">
                  <c:v>15943</c:v>
                </c:pt>
                <c:pt idx="8">
                  <c:v>15183</c:v>
                </c:pt>
                <c:pt idx="9">
                  <c:v>14417</c:v>
                </c:pt>
                <c:pt idx="10">
                  <c:v>13535</c:v>
                </c:pt>
                <c:pt idx="11">
                  <c:v>12352</c:v>
                </c:pt>
                <c:pt idx="12">
                  <c:v>12253</c:v>
                </c:pt>
                <c:pt idx="13">
                  <c:v>11803</c:v>
                </c:pt>
                <c:pt idx="14">
                  <c:v>11442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B-44FD-8108-6FC4F6652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5328"/>
        <c:axId val="22933888"/>
      </c:barChart>
      <c:catAx>
        <c:axId val="22915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tr-TR" b="1"/>
                  <a:t>YIL</a:t>
                </a:r>
              </a:p>
            </c:rich>
          </c:tx>
          <c:layout>
            <c:manualLayout>
              <c:xMode val="edge"/>
              <c:yMode val="edge"/>
              <c:x val="0.85416506751775056"/>
              <c:y val="0.937295477270202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tr-TR"/>
          </a:p>
        </c:txPr>
        <c:crossAx val="2293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933888"/>
        <c:scaling>
          <c:orientation val="minMax"/>
          <c:max val="25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tr-TR" sz="1400" b="1"/>
                  <a:t>Vaka Sayısı</a:t>
                </a:r>
              </a:p>
            </c:rich>
          </c:tx>
          <c:layout>
            <c:manualLayout>
              <c:xMode val="edge"/>
              <c:yMode val="edge"/>
              <c:x val="1.5195281332377211E-2"/>
              <c:y val="0.1572539919806890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tr-TR"/>
          </a:p>
        </c:txPr>
        <c:crossAx val="22915328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8" descr="C:\Users\atinc.atalay\Desktop\DIABGM-Oluşum\Logolar\TC-Yeni-Logo-T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4463"/>
            <a:ext cx="1509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15.12.2017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 smtClean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671" y="33337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250825" y="2133600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 smtClean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 smtClean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363" y="44370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628775"/>
            <a:ext cx="8064500" cy="7620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Tedavi olmayan bir </a:t>
            </a: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 hastas</a:t>
            </a:r>
            <a:r>
              <a:rPr lang="tr-TR" altLang="tr-TR" sz="2200">
                <a:solidFill>
                  <a:srgbClr val="800000"/>
                </a:solidFill>
              </a:rPr>
              <a:t>ı 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her yıl yaklaşık 10-15 kişiyi enfekte eder</a:t>
            </a:r>
            <a:r>
              <a:rPr lang="tr-TR" altLang="tr-TR" sz="2200">
                <a:solidFill>
                  <a:srgbClr val="800000"/>
                </a:solidFill>
                <a:cs typeface="Tahoma" panose="020B0604030504040204" pitchFamily="34" charset="0"/>
              </a:rPr>
              <a:t>.</a:t>
            </a:r>
            <a:endParaRPr lang="th-TH" altLang="tr-TR" sz="2200">
              <a:solidFill>
                <a:srgbClr val="800000"/>
              </a:solidFill>
              <a:cs typeface="Tahoma" panose="020B0604030504040204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188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468313" y="5954713"/>
            <a:ext cx="2092325" cy="4270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</a:rPr>
              <a:t> hastası</a:t>
            </a:r>
            <a:endParaRPr lang="tr-TR" altLang="tr-TR" sz="220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Solunum yoluyla alınan verem mikrobu </a:t>
            </a:r>
            <a:r>
              <a:rPr lang="tr-TR" altLang="tr-TR" sz="2400" b="0" dirty="0" smtClean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 smtClean="0">
                <a:solidFill>
                  <a:schemeClr val="accent2"/>
                </a:solidFill>
              </a:rPr>
              <a:t> </a:t>
            </a:r>
            <a:r>
              <a:rPr lang="tr-TR" altLang="tr-TR" sz="2400" b="0" dirty="0" smtClean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err="1" smtClean="0"/>
              <a:t>Enfekte</a:t>
            </a:r>
            <a:r>
              <a:rPr lang="tr-TR" altLang="tr-TR" sz="2400" b="0" dirty="0" smtClean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 </a:t>
            </a:r>
            <a:r>
              <a:rPr lang="tr-TR" altLang="tr-TR" sz="2400" b="0" dirty="0" smtClean="0"/>
              <a:t>ilk 1-2 yıl içinde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 smtClean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%5’inde </a:t>
            </a:r>
            <a:r>
              <a:rPr lang="tr-TR" altLang="tr-TR" sz="2400" b="0" dirty="0" smtClean="0"/>
              <a:t>2. yıldan sonra herhangi bir zamanda, vücut direncinin düştüğü durumlarda, vücutta beklemekte olan verem mikrobu çoğalarak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 smtClean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</a:t>
            </a:r>
            <a:r>
              <a:rPr lang="tr-TR" altLang="tr-TR" sz="2400" b="0" dirty="0" smtClean="0"/>
              <a:t>-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 smtClean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HASTALIĞI NASIL OLUŞUR?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900113" y="2133600"/>
            <a:ext cx="7704137" cy="4486275"/>
          </a:xfrm>
        </p:spPr>
        <p:txBody>
          <a:bodyPr rtlCol="0">
            <a:normAutofit fontScale="925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Yaşlılar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Silikoz, </a:t>
            </a:r>
            <a:r>
              <a:rPr lang="tr-TR" altLang="tr-TR" sz="2400" b="0" dirty="0" err="1" smtClean="0"/>
              <a:t>diabetes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mellitus</a:t>
            </a:r>
            <a:r>
              <a:rPr lang="tr-TR" altLang="tr-TR" sz="2400" b="0" dirty="0" smtClean="0"/>
              <a:t>, kronik böbrek yetmezliği, lösemi, </a:t>
            </a:r>
            <a:r>
              <a:rPr lang="tr-TR" altLang="tr-TR" sz="2400" b="0" dirty="0" err="1" smtClean="0"/>
              <a:t>lenfoma</a:t>
            </a:r>
            <a:r>
              <a:rPr lang="tr-TR" altLang="tr-TR" sz="2400" b="0" dirty="0" smtClean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250825" y="260350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ENFEKSİYONUNUN TÜBERKÜLOZ HASTALIĞINA DÖNÜŞMESİNİ KOLAYLAŞTIRAN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HANGİ ORGANLARIMIZDA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GÖRÜLEBİLİR?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56550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2-3 haftadan uzun süren öksürük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Ateş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Gece terlemesi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İştahsızlık, kilo kaybı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Yorgunluk, halsizlik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Balgam çıkarma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Kan tükürme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Nefes darlığı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11238" y="260350"/>
            <a:ext cx="63690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VEREM HASTALIĞININ BELİRTİLERİ NELERDİR?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39750" y="2420938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/>
          </a:p>
        </p:txBody>
      </p:sp>
      <p:sp>
        <p:nvSpPr>
          <p:cNvPr id="2" name="Metin kutusu 1"/>
          <p:cNvSpPr txBox="1"/>
          <p:nvPr/>
        </p:nvSpPr>
        <p:spPr>
          <a:xfrm>
            <a:off x="539750" y="836613"/>
            <a:ext cx="67579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TANI NASIL KONULUR?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878388" y="6165850"/>
            <a:ext cx="3365500" cy="307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>
                <a:solidFill>
                  <a:srgbClr val="C00000"/>
                </a:solidFill>
              </a:rPr>
              <a:t>VEREM HASTALIĞININ TANISI NASIL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763713" y="2060575"/>
            <a:ext cx="5903912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Balgamın mikroskopla incelenmesi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 kültürü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Akciğer grafisi</a:t>
            </a:r>
            <a:endParaRPr lang="tr-TR" altLang="tr-TR" sz="2400" b="0">
              <a:solidFill>
                <a:srgbClr val="000099"/>
              </a:solidFill>
            </a:endParaRPr>
          </a:p>
        </p:txBody>
      </p:sp>
      <p:sp>
        <p:nvSpPr>
          <p:cNvPr id="11" name="10 Şeritli Sağ Ok"/>
          <p:cNvSpPr/>
          <p:nvPr/>
        </p:nvSpPr>
        <p:spPr>
          <a:xfrm>
            <a:off x="1979613" y="2492375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979613" y="2852738"/>
            <a:ext cx="431800" cy="268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979613" y="3213100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887413" y="1628775"/>
            <a:ext cx="721360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/>
              <a:t>AKCİĞER TÜBERKÜLOZUNDA RADYOLOJİK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187450" y="5805488"/>
            <a:ext cx="18351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5876925"/>
            <a:ext cx="1878012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116013" y="260350"/>
            <a:ext cx="58324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TANISI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82988" y="2335212"/>
            <a:ext cx="5041900" cy="318602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400" b="0" dirty="0" smtClean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Ülkemizde verem ilaçları Sağlık Bakanlığı tarafından </a:t>
            </a:r>
            <a:r>
              <a:rPr lang="tr-TR" altLang="tr-TR" sz="2400" b="0" dirty="0" smtClean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400" b="0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400" b="0" dirty="0" smtClean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6050"/>
            <a:ext cx="3168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827088" y="549275"/>
            <a:ext cx="63373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TEDAVİ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EDİLEBİLİR Mİ?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333375"/>
            <a:ext cx="6840538" cy="1570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TEDAVİSİ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NASIL YAPILIR?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250825" y="1916113"/>
            <a:ext cx="8424863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Dört veya beş ilaçla 6-9 ay süre ile tedavi verilmektedir.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düzenli kullanılması esastır.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bir gün bile aksatılmaması gereklidir.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468313" y="260350"/>
            <a:ext cx="6696075" cy="1223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GÖZETİMLİ TEDAVİ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0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0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092825"/>
            <a:ext cx="3743325" cy="304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>
                <a:latin typeface="Verdana" panose="020B0604030504040204" pitchFamily="34" charset="0"/>
              </a:rPr>
              <a:t>Doğrudan Gözetimli Tedavi paketi</a:t>
            </a:r>
            <a:endParaRPr lang="tr-TR" altLang="tr-TR" sz="140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5700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539750" y="476250"/>
            <a:ext cx="6697663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DİRENÇLİ VEREM HASTALIĞI NEDİR?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650" y="1706563"/>
            <a:ext cx="7848600" cy="19383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0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0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5876925"/>
            <a:ext cx="26638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olmayan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5876925"/>
            <a:ext cx="25495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</a:t>
            </a:r>
            <a:r>
              <a:rPr lang="tr-TR" altLang="tr-TR" sz="1100">
                <a:latin typeface="Verdana" panose="020B0604030504040204" pitchFamily="34" charset="0"/>
              </a:rPr>
              <a:t>ları</a:t>
            </a:r>
            <a:endParaRPr lang="es-ES" altLang="tr-TR" sz="1100">
              <a:latin typeface="Verdana" panose="020B0604030504040204" pitchFamily="34" charset="0"/>
            </a:endParaRPr>
          </a:p>
        </p:txBody>
      </p:sp>
      <p:pic>
        <p:nvPicPr>
          <p:cNvPr id="26630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728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C:\Users\funda.baykal\Desktop\HASTA REHBERİ BASIM-2015\FOTO SON\sağ taraf ilaç y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19538"/>
            <a:ext cx="24193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323850" y="333375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VEREM HASTALARININ YAKINLARI NE YAPMALIDIR?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63563" y="1844675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olmayan fakat verem olma riski taşıyan kişilere koruyucu tedavi verilir.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25923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1888"/>
            <a:ext cx="15128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8125" y="573405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/>
              <a:t>Tüberkülin deri testi uygulanması</a:t>
            </a:r>
            <a:r>
              <a:rPr lang="tr-TR" altLang="tr-TR" sz="1600" b="0"/>
              <a:t> ve okunuşu</a:t>
            </a:r>
            <a:r>
              <a:rPr lang="es-ES" altLang="tr-TR" sz="1600" b="0"/>
              <a:t>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40200" cy="2841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200" b="0"/>
              <a:t>Kaynak: </a:t>
            </a:r>
            <a:r>
              <a:rPr lang="en-US" altLang="tr-TR" sz="1200" b="0"/>
              <a:t>Self-Study Modules on Tuberculosis, CDC, 2010</a:t>
            </a:r>
            <a:endParaRPr lang="tr-TR" altLang="tr-TR" sz="1200" b="0"/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755650" y="331788"/>
            <a:ext cx="619283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HASTASININ TEMASLILARININ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TARAMASI NASIL YAPILIR?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427538" y="1773238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Şikayetleri</a:t>
            </a:r>
            <a:r>
              <a:rPr lang="es-ES" altLang="tr-TR" sz="2400" dirty="0" smtClean="0">
                <a:cs typeface="Arial" charset="0"/>
              </a:rPr>
              <a:t> olup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olmadığı 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yönünde sorgulanır</a:t>
            </a:r>
            <a:r>
              <a:rPr lang="tr-TR" altLang="tr-TR" sz="2400" dirty="0" smtClean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A</a:t>
            </a:r>
            <a:r>
              <a:rPr lang="es-ES" altLang="tr-TR" sz="2400" dirty="0" smtClean="0">
                <a:cs typeface="Arial" charset="0"/>
              </a:rPr>
              <a:t>kciğer filmleri çekili</a:t>
            </a:r>
            <a:r>
              <a:rPr lang="tr-TR" altLang="tr-TR" sz="2400" dirty="0" smtClean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T</a:t>
            </a:r>
            <a:r>
              <a:rPr lang="es-ES" altLang="tr-TR" sz="2400" dirty="0" smtClean="0">
                <a:cs typeface="Arial" charset="0"/>
              </a:rPr>
              <a:t>überkülin deri testi yapılır</a:t>
            </a:r>
            <a:r>
              <a:rPr lang="tr-TR" altLang="tr-TR" sz="2400" dirty="0" smtClean="0">
                <a:cs typeface="Arial" charset="0"/>
              </a:rPr>
              <a:t>.</a:t>
            </a:r>
            <a:r>
              <a:rPr lang="es-ES" altLang="tr-TR" sz="2400" dirty="0" smtClean="0">
                <a:cs typeface="Arial" charset="0"/>
              </a:rPr>
              <a:t> </a:t>
            </a:r>
            <a:endParaRPr lang="tr-TR" altLang="tr-TR" sz="24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tr-TR" sz="1600" b="1" i="1" dirty="0" smtClean="0">
                <a:cs typeface="Arial" charset="0"/>
              </a:rPr>
              <a:t>Ön kola yapılan bu test 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(</a:t>
            </a:r>
            <a:r>
              <a:rPr lang="es-ES" altLang="tr-TR" sz="1600" b="1" i="1" dirty="0" smtClean="0">
                <a:cs typeface="Arial" charset="0"/>
              </a:rPr>
              <a:t>PPD</a:t>
            </a:r>
            <a:r>
              <a:rPr lang="tr-TR" altLang="tr-TR" sz="1600" b="1" i="1" dirty="0" smtClean="0">
                <a:cs typeface="Arial" charset="0"/>
              </a:rPr>
              <a:t>/TDT</a:t>
            </a:r>
            <a:r>
              <a:rPr lang="es-ES" altLang="tr-TR" sz="1600" b="1" i="1" dirty="0" smtClean="0">
                <a:cs typeface="Arial" charset="0"/>
              </a:rPr>
              <a:t>) 48-72 saat sonra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d</a:t>
            </a:r>
            <a:r>
              <a:rPr lang="es-ES" altLang="tr-TR" sz="1600" b="1" i="1" dirty="0" smtClean="0">
                <a:cs typeface="Arial" charset="0"/>
              </a:rPr>
              <a:t>eğerlendirilir</a:t>
            </a:r>
            <a:r>
              <a:rPr lang="tr-TR" altLang="tr-TR" sz="1600" b="1" i="1" dirty="0" smtClean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468313" y="547688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NASIL KORUNABİLİRİZ?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250825" y="1844675"/>
            <a:ext cx="4968875" cy="4464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 b="0"/>
              <a:t>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Bir toplumun veremden korunmasının en etkili yolu verem hastalarının </a:t>
            </a:r>
            <a:r>
              <a:rPr lang="tr-TR" altLang="tr-TR" sz="2400" b="0">
                <a:solidFill>
                  <a:srgbClr val="FF0000"/>
                </a:solidFill>
              </a:rPr>
              <a:t>erken teşhisi </a:t>
            </a:r>
            <a:r>
              <a:rPr lang="tr-TR" altLang="tr-TR" sz="2400" b="0"/>
              <a:t>ve başarılı tedavisidir.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>
                <a:solidFill>
                  <a:srgbClr val="FF0000"/>
                </a:solidFill>
              </a:rPr>
              <a:t>2. ayını </a:t>
            </a:r>
            <a:r>
              <a:rPr lang="tr-TR" altLang="tr-TR" sz="2400" b="0"/>
              <a:t>dolduran bebeklere yapılmaktadır.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55650" y="2492375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Mikrop çıkaran hasta ile aynı evdekiler, özellikle   çocuklar için </a:t>
            </a:r>
            <a:r>
              <a:rPr lang="tr-TR" altLang="tr-TR" sz="2400" b="0">
                <a:solidFill>
                  <a:srgbClr val="CC3300"/>
                </a:solidFill>
              </a:rPr>
              <a:t>koruyucu tedavi</a:t>
            </a:r>
            <a:r>
              <a:rPr lang="tr-TR" altLang="tr-TR" sz="2400" b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tedavide tek ilaç (İzoniyazid)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 süresi genellikle </a:t>
            </a:r>
            <a:r>
              <a:rPr lang="tr-TR" altLang="tr-TR" sz="2400" b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2409825"/>
            <a:ext cx="3810000" cy="3106738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2062163"/>
            <a:ext cx="4391025" cy="4175125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Hastanın en azından balgamda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200" dirty="0" smtClean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611188" y="485775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EVDE KORUNMA ÖNLEMLERİ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39608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>
                <a:solidFill>
                  <a:srgbClr val="0000FF"/>
                </a:solidFill>
              </a:rPr>
              <a:t>Bulaştırıcı dönemdeki </a:t>
            </a:r>
            <a:r>
              <a:rPr lang="tr-TR" altLang="ko-KR" sz="2400" b="0" dirty="0" smtClean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İlaçlarını düzenli ve eksiksiz olarak kullanmalıdır.</a:t>
            </a:r>
            <a:endParaRPr lang="tr-TR" altLang="tr-TR" sz="2400" b="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VEREM HASTALARI ÇEVRESİNDEKİ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İNSANLARI HASTALIKTAN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NASIL KORUYABİLİR?</a:t>
            </a:r>
            <a:endParaRPr lang="tr-TR" altLang="tr-TR" sz="3000" b="1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899592" y="1916832"/>
            <a:ext cx="741682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Ellerinizi 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Sık Sık </a:t>
            </a:r>
            <a:r>
              <a:rPr lang="tr-TR" altLang="tr-TR" sz="24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SabunlaYıkayın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İçmeyin, Yanınızda İçilmesine İzin Vermeyin!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611188" y="188913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b="1" dirty="0">
                <a:solidFill>
                  <a:srgbClr val="AF220B"/>
                </a:solidFill>
                <a:latin typeface="+mj-lt"/>
              </a:rPr>
            </a:br>
            <a:r>
              <a:rPr lang="tr-TR" sz="3200" b="1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258888" y="2349500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0070C0"/>
                </a:solidFill>
              </a:rPr>
              <a:t>Verem Dünyada ve Ülkemizde Önemli Bir Halk Sağlığı  Sorunu Olmaya Devam Etmektedir!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653536" cy="864096"/>
          </a:xfrm>
        </p:spPr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1187450" y="1989138"/>
            <a:ext cx="662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Dünyada her yıl yaklaşık 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veremden ölmektedir.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468313" y="2141538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Dünya nüfusunun </a:t>
            </a:r>
            <a:r>
              <a:rPr lang="tr-TR" altLang="tr-TR" sz="2400" dirty="0" smtClean="0"/>
              <a:t>dörtte </a:t>
            </a:r>
            <a:r>
              <a:rPr lang="tr-TR" altLang="tr-TR" sz="2400" dirty="0"/>
              <a:t>biri verem basili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(vücuduna </a:t>
            </a:r>
            <a:r>
              <a:rPr lang="tr-TR" altLang="tr-TR" sz="2400" dirty="0"/>
              <a:t>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484188" y="40767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Verem basili ile enfekte olanların %10’unun yaşamlarının bir  döneminde verem hastası olma ihtimali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0"/>
          <p:cNvSpPr>
            <a:spLocks noChangeArrowheads="1"/>
          </p:cNvSpPr>
          <p:nvPr/>
        </p:nvSpPr>
        <p:spPr bwMode="auto">
          <a:xfrm>
            <a:off x="1146175" y="765175"/>
            <a:ext cx="584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Tahoma" pitchFamily="34" charset="0"/>
              </a:rPr>
              <a:t>TÜRKİYE'DE VEREM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51050" y="2205038"/>
            <a:ext cx="49434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9763" indent="-246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460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87450" indent="-209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62088" indent="-209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buClr>
                <a:srgbClr val="FFFFFF"/>
              </a:buClr>
              <a:buSzPct val="95000"/>
              <a:buFontTx/>
              <a:buNone/>
              <a:defRPr/>
            </a:pPr>
            <a:r>
              <a:rPr lang="tr-TR" altLang="tr-TR" sz="2400" b="1" kern="0" dirty="0" smtClean="0">
                <a:solidFill>
                  <a:srgbClr val="000000"/>
                </a:solidFill>
                <a:cs typeface="Times New Roman" pitchFamily="18" charset="0"/>
              </a:rPr>
              <a:t>Toplam TB olgu sayısı: 12.417</a:t>
            </a:r>
          </a:p>
        </p:txBody>
      </p:sp>
      <p:graphicFrame>
        <p:nvGraphicFramePr>
          <p:cNvPr id="10" name="Group 5"/>
          <p:cNvGraphicFramePr>
            <a:graphicFrameLocks noGrp="1"/>
          </p:cNvGraphicFramePr>
          <p:nvPr/>
        </p:nvGraphicFramePr>
        <p:xfrm>
          <a:off x="5651500" y="3213100"/>
          <a:ext cx="2881313" cy="1079500"/>
        </p:xfrm>
        <a:graphic>
          <a:graphicData uri="http://schemas.openxmlformats.org/drawingml/2006/table">
            <a:tbl>
              <a:tblPr/>
              <a:tblGrid>
                <a:gridCol w="96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7.132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57,4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5.285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6"/>
          <p:cNvGraphicFramePr>
            <a:graphicFrameLocks noGrp="1"/>
          </p:cNvGraphicFramePr>
          <p:nvPr/>
        </p:nvGraphicFramePr>
        <p:xfrm>
          <a:off x="1476375" y="4941888"/>
          <a:ext cx="5759450" cy="1008062"/>
        </p:xfrm>
        <a:graphic>
          <a:graphicData uri="http://schemas.openxmlformats.org/drawingml/2006/table">
            <a:tbl>
              <a:tblPr/>
              <a:tblGrid>
                <a:gridCol w="306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895" marR="121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8.248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895" marR="1218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4.169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roup 31"/>
          <p:cNvGraphicFramePr>
            <a:graphicFrameLocks noGrp="1"/>
          </p:cNvGraphicFramePr>
          <p:nvPr/>
        </p:nvGraphicFramePr>
        <p:xfrm>
          <a:off x="395288" y="3213100"/>
          <a:ext cx="4838700" cy="1105027"/>
        </p:xfrm>
        <a:graphic>
          <a:graphicData uri="http://schemas.openxmlformats.org/drawingml/2006/table">
            <a:tbl>
              <a:tblPr/>
              <a:tblGrid>
                <a:gridCol w="252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95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Yeni olgu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11.442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92,1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4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Önceden </a:t>
                      </a:r>
                      <a:r>
                        <a:rPr kumimoji="0" lang="tr-TR" alt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tedavi görmüş </a:t>
                      </a: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olgu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9525" marR="9525" marT="95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7 Metin kutusu"/>
          <p:cNvSpPr txBox="1">
            <a:spLocks noChangeArrowheads="1"/>
          </p:cNvSpPr>
          <p:nvPr/>
        </p:nvSpPr>
        <p:spPr bwMode="auto">
          <a:xfrm>
            <a:off x="6659563" y="6535738"/>
            <a:ext cx="2381250" cy="277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200" b="1" kern="0" dirty="0">
                <a:solidFill>
                  <a:srgbClr val="000000"/>
                </a:solidFill>
                <a:latin typeface="Arial"/>
              </a:rPr>
              <a:t>Tüberküloz Daire Başkanlığı</a:t>
            </a:r>
            <a:endParaRPr lang="tr-TR" sz="16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AF220B"/>
                </a:solidFill>
                <a:latin typeface="+mj-lt"/>
              </a:rPr>
              <a:t>TÜRKİYE’DE VEREM</a:t>
            </a:r>
          </a:p>
        </p:txBody>
      </p:sp>
      <p:graphicFrame>
        <p:nvGraphicFramePr>
          <p:cNvPr id="4" name="Grafik 3"/>
          <p:cNvGraphicFramePr>
            <a:graphicFrameLocks/>
          </p:cNvGraphicFramePr>
          <p:nvPr/>
        </p:nvGraphicFramePr>
        <p:xfrm>
          <a:off x="467544" y="1700808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966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AF220B"/>
                </a:solidFill>
                <a:cs typeface="Arial" charset="0"/>
              </a:rPr>
              <a:t>VEREM MİKROBUNUN ÖZELLİKLERİ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8313" y="177323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mikrobu, güneş görmeyen ortamlarda havada uzun süre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canlı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000099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Güneşten gelen ultraviyole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ışınları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mikrobunu kısa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sürede öldürür.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196975" y="19224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Verem, </a:t>
            </a:r>
            <a:r>
              <a:rPr lang="tr-TR" altLang="tr-TR" sz="2200" smtClean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 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43926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rsayılan Tasarı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arsayılan Tasarım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1870</TotalTime>
  <Words>966</Words>
  <Application>Microsoft Office PowerPoint</Application>
  <PresentationFormat>Ekran Gösterisi (4:3)</PresentationFormat>
  <Paragraphs>201</Paragraphs>
  <Slides>30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5" baseType="lpstr">
      <vt:lpstr>Angsana New</vt:lpstr>
      <vt:lpstr>Arial</vt:lpstr>
      <vt:lpstr>Arial Black</vt:lpstr>
      <vt:lpstr>Berlin Sans FB</vt:lpstr>
      <vt:lpstr>Calibri</vt:lpstr>
      <vt:lpstr>돋움</vt:lpstr>
      <vt:lpstr>HY견고딕</vt:lpstr>
      <vt:lpstr>Perpetua</vt:lpstr>
      <vt:lpstr>Tahoma</vt:lpstr>
      <vt:lpstr>Times New Roman</vt:lpstr>
      <vt:lpstr>Verdana</vt:lpstr>
      <vt:lpstr>Wingdings</vt:lpstr>
      <vt:lpstr>Wingdings 2</vt:lpstr>
      <vt:lpstr>Temel</vt:lpstr>
      <vt:lpstr>Slide</vt:lpstr>
      <vt:lpstr>T.C. Sağlık Bakanlığı Halk Sağlığı Genel Müdürlüğü Tüberküloz Daire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MİKROBUNUN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HASTALIĞININ BELİRTİLERİ NELERDİR?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EVDE KORUNMA ÖNLEMLERİ</vt:lpstr>
      <vt:lpstr>VEREM HASTALARI ÇEVRESİNDEKİ İNSANLARI HASTALIKTAN NASIL KORUYABİLİR?</vt:lpstr>
      <vt:lpstr>PowerPoint Sunusu</vt:lpstr>
      <vt:lpstr>HEDEFİMİZ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Uzm.Dr. Ayşe Gül YILDIRIM</cp:lastModifiedBy>
  <cp:revision>537</cp:revision>
  <cp:lastPrinted>2015-12-14T11:44:02Z</cp:lastPrinted>
  <dcterms:created xsi:type="dcterms:W3CDTF">2011-11-11T12:01:31Z</dcterms:created>
  <dcterms:modified xsi:type="dcterms:W3CDTF">2017-12-15T08:44:04Z</dcterms:modified>
</cp:coreProperties>
</file>